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8" r:id="rId3"/>
    <p:sldId id="257" r:id="rId4"/>
    <p:sldId id="295" r:id="rId5"/>
    <p:sldId id="259" r:id="rId6"/>
    <p:sldId id="321" r:id="rId7"/>
    <p:sldId id="296" r:id="rId8"/>
    <p:sldId id="307" r:id="rId9"/>
    <p:sldId id="309" r:id="rId10"/>
    <p:sldId id="310" r:id="rId11"/>
    <p:sldId id="311" r:id="rId12"/>
    <p:sldId id="312" r:id="rId13"/>
    <p:sldId id="260" r:id="rId14"/>
    <p:sldId id="313" r:id="rId15"/>
    <p:sldId id="314" r:id="rId16"/>
    <p:sldId id="315" r:id="rId17"/>
    <p:sldId id="318" r:id="rId18"/>
    <p:sldId id="316" r:id="rId19"/>
    <p:sldId id="319" r:id="rId20"/>
    <p:sldId id="320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Oswald" panose="00000500000000000000" pitchFamily="2" charset="0"/>
      <p:regular r:id="rId64"/>
      <p:bold r:id="rId65"/>
    </p:embeddedFont>
    <p:embeddedFont>
      <p:font typeface="Source Sans Pro" panose="020B0503030403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Data-cleaning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7AD84A-214F-4D00-B817-DE03DC2CD037}">
      <dgm:prSet phldrT="[Text]" custT="1"/>
      <dgm:spPr/>
      <dgm:t>
        <a:bodyPr/>
        <a:lstStyle/>
        <a:p>
          <a:r>
            <a:rPr lang="en-US" sz="1000" dirty="0"/>
            <a:t>Simplify Dataset</a:t>
          </a:r>
        </a:p>
      </dgm:t>
    </dgm:pt>
    <dgm:pt modelId="{722C59AF-2B74-4D2A-A5B1-D1E8566EA45F}" type="parTrans" cxnId="{E2306BA7-DE8C-4C54-96C7-E8658FFF8BF6}">
      <dgm:prSet/>
      <dgm:spPr/>
      <dgm:t>
        <a:bodyPr/>
        <a:lstStyle/>
        <a:p>
          <a:endParaRPr lang="en-US"/>
        </a:p>
      </dgm:t>
    </dgm:pt>
    <dgm:pt modelId="{60F7BEEF-742D-448C-84B5-50C181A37999}" type="sibTrans" cxnId="{E2306BA7-DE8C-4C54-96C7-E8658FFF8BF6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5377B062-CFBB-4138-8130-374981E83EDA}" type="presOf" srcId="{8A7AD84A-214F-4D00-B817-DE03DC2CD037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E2306BA7-DE8C-4C54-96C7-E8658FFF8BF6}" srcId="{109B44EF-AD75-4B90-B53F-6D4E3DF430B1}" destId="{8A7AD84A-214F-4D00-B817-DE03DC2CD037}" srcOrd="1" destOrd="0" parTransId="{722C59AF-2B74-4D2A-A5B1-D1E8566EA45F}" sibTransId="{60F7BEEF-742D-448C-84B5-50C181A37999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L1 Ratio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Analyze Models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endParaRPr lang="en-US" sz="800" dirty="0"/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78BB7176-A067-45DE-B4BD-5D29078A70F6}">
      <dgm:prSet phldrT="[Text]" custT="1"/>
      <dgm:spPr/>
      <dgm:t>
        <a:bodyPr/>
        <a:lstStyle/>
        <a:p>
          <a:r>
            <a:rPr lang="en-US" sz="800" dirty="0"/>
            <a:t>ERROR ANALYZE (ROC/AUC etc.)</a:t>
          </a:r>
        </a:p>
      </dgm:t>
    </dgm:pt>
    <dgm:pt modelId="{17269698-AC92-4EAC-96AE-2C77D5CE0901}" type="parTrans" cxnId="{CA576957-4FFD-4473-8E13-ECEA5FDE6625}">
      <dgm:prSet/>
      <dgm:spPr/>
      <dgm:t>
        <a:bodyPr/>
        <a:lstStyle/>
        <a:p>
          <a:endParaRPr lang="en-US"/>
        </a:p>
      </dgm:t>
    </dgm:pt>
    <dgm:pt modelId="{3AB30007-6ADF-47CD-BC1B-88CF6ABB8B65}" type="sibTrans" cxnId="{CA576957-4FFD-4473-8E13-ECEA5FDE6625}">
      <dgm:prSet/>
      <dgm:spPr/>
      <dgm:t>
        <a:bodyPr/>
        <a:lstStyle/>
        <a:p>
          <a:endParaRPr lang="en-US"/>
        </a:p>
      </dgm:t>
    </dgm:pt>
    <dgm:pt modelId="{DA49919D-B672-4447-A165-03132512AEF2}">
      <dgm:prSet phldrT="[Text]" custT="1"/>
      <dgm:spPr/>
      <dgm:t>
        <a:bodyPr/>
        <a:lstStyle/>
        <a:p>
          <a:r>
            <a:rPr lang="en-US" sz="800" dirty="0"/>
            <a:t>VISUALIZATION RESULTS</a:t>
          </a:r>
        </a:p>
      </dgm:t>
    </dgm:pt>
    <dgm:pt modelId="{856B513A-2E63-4383-83D0-ABB79D310902}" type="parTrans" cxnId="{99519104-5CEB-4A2B-A600-CE9230EFA014}">
      <dgm:prSet/>
      <dgm:spPr/>
      <dgm:t>
        <a:bodyPr/>
        <a:lstStyle/>
        <a:p>
          <a:endParaRPr lang="en-US"/>
        </a:p>
      </dgm:t>
    </dgm:pt>
    <dgm:pt modelId="{350773A3-BEC1-48BE-98E1-247ED8F9BEBA}" type="sibTrans" cxnId="{99519104-5CEB-4A2B-A600-CE9230EFA014}">
      <dgm:prSet/>
      <dgm:spPr/>
      <dgm:t>
        <a:bodyPr/>
        <a:lstStyle/>
        <a:p>
          <a:endParaRPr lang="en-US"/>
        </a:p>
      </dgm:t>
    </dgm:pt>
    <dgm:pt modelId="{64577C79-F582-4B38-A48A-EFA03FFAB2E3}">
      <dgm:prSet phldrT="[Text]" custT="1"/>
      <dgm:spPr/>
      <dgm:t>
        <a:bodyPr/>
        <a:lstStyle/>
        <a:p>
          <a:endParaRPr lang="en-US" sz="800" dirty="0"/>
        </a:p>
      </dgm:t>
    </dgm:pt>
    <dgm:pt modelId="{7F59E568-28CF-4E09-98D9-B1030CDF18C5}" type="parTrans" cxnId="{9E9439C4-9CBB-477C-AFBB-33E69AE4263B}">
      <dgm:prSet/>
      <dgm:spPr/>
      <dgm:t>
        <a:bodyPr/>
        <a:lstStyle/>
        <a:p>
          <a:endParaRPr lang="en-US"/>
        </a:p>
      </dgm:t>
    </dgm:pt>
    <dgm:pt modelId="{FDF6EFFB-A4E0-4D6B-8C20-06EF3D8D014E}" type="sibTrans" cxnId="{9E9439C4-9CBB-477C-AFBB-33E69AE4263B}">
      <dgm:prSet/>
      <dgm:spPr/>
      <dgm:t>
        <a:bodyPr/>
        <a:lstStyle/>
        <a:p>
          <a:endParaRPr lang="en-US"/>
        </a:p>
      </dgm:t>
    </dgm:pt>
    <dgm:pt modelId="{FDC8F6DB-40D5-4E74-B31A-6D48FB982D95}">
      <dgm:prSet phldrT="[Text]" custT="1"/>
      <dgm:spPr/>
      <dgm:t>
        <a:bodyPr/>
        <a:lstStyle/>
        <a:p>
          <a:endParaRPr lang="en-US" sz="800" dirty="0"/>
        </a:p>
      </dgm:t>
    </dgm:pt>
    <dgm:pt modelId="{A80F79A2-148D-4FF0-B9E3-AEEE5ACCDD53}" type="parTrans" cxnId="{0B29AFD8-9CF4-42DD-A6B4-4B205E9CE107}">
      <dgm:prSet/>
      <dgm:spPr/>
      <dgm:t>
        <a:bodyPr/>
        <a:lstStyle/>
        <a:p>
          <a:endParaRPr lang="en-US"/>
        </a:p>
      </dgm:t>
    </dgm:pt>
    <dgm:pt modelId="{5B20792C-3125-4A4A-84FE-C0DF87FB3FFE}" type="sibTrans" cxnId="{0B29AFD8-9CF4-42DD-A6B4-4B205E9CE10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X="-36349" custLinFactNeighborX="-100000" custLinFactNeighborY="-7064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695183" custScaleY="207003" custLinFactNeighborX="99698" custLinFactNeighborY="28343">
        <dgm:presLayoutVars>
          <dgm:chMax val="0"/>
          <dgm:chPref val="0"/>
          <dgm:bulletEnabled val="1"/>
        </dgm:presLayoutVars>
      </dgm:prSet>
      <dgm:spPr/>
    </dgm:pt>
  </dgm:ptLst>
  <dgm:cxnLst>
    <dgm:cxn modelId="{99519104-5CEB-4A2B-A600-CE9230EFA014}" srcId="{109B44EF-AD75-4B90-B53F-6D4E3DF430B1}" destId="{DA49919D-B672-4447-A165-03132512AEF2}" srcOrd="2" destOrd="0" parTransId="{856B513A-2E63-4383-83D0-ABB79D310902}" sibTransId="{350773A3-BEC1-48BE-98E1-247ED8F9BEBA}"/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7013283D-A8C4-4038-BA6E-0E1E8EDD1A4E}" type="presOf" srcId="{FDC8F6DB-40D5-4E74-B31A-6D48FB982D95}" destId="{AC0F2A01-9C6D-459A-8ADD-BA9AE13BD0A1}" srcOrd="0" destOrd="4" presId="urn:microsoft.com/office/officeart/2005/8/layout/StepDownProcess"/>
    <dgm:cxn modelId="{BF91C940-68C6-40E0-825D-6E7A4752D3F5}" type="presOf" srcId="{78BB7176-A067-45DE-B4BD-5D29078A70F6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CA576957-4FFD-4473-8E13-ECEA5FDE6625}" srcId="{109B44EF-AD75-4B90-B53F-6D4E3DF430B1}" destId="{78BB7176-A067-45DE-B4BD-5D29078A70F6}" srcOrd="1" destOrd="0" parTransId="{17269698-AC92-4EAC-96AE-2C77D5CE0901}" sibTransId="{3AB30007-6ADF-47CD-BC1B-88CF6ABB8B6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9E9439C4-9CBB-477C-AFBB-33E69AE4263B}" srcId="{109B44EF-AD75-4B90-B53F-6D4E3DF430B1}" destId="{64577C79-F582-4B38-A48A-EFA03FFAB2E3}" srcOrd="3" destOrd="0" parTransId="{7F59E568-28CF-4E09-98D9-B1030CDF18C5}" sibTransId="{FDF6EFFB-A4E0-4D6B-8C20-06EF3D8D014E}"/>
    <dgm:cxn modelId="{75A058CA-DF7A-48DE-8D66-B74AE32BE187}" type="presOf" srcId="{DA49919D-B672-4447-A165-03132512AEF2}" destId="{AC0F2A01-9C6D-459A-8ADD-BA9AE13BD0A1}" srcOrd="0" destOrd="2" presId="urn:microsoft.com/office/officeart/2005/8/layout/StepDownProcess"/>
    <dgm:cxn modelId="{7A7C9FD5-08DF-415A-B950-541D16232A97}" type="presOf" srcId="{64577C79-F582-4B38-A48A-EFA03FFAB2E3}" destId="{AC0F2A01-9C6D-459A-8ADD-BA9AE13BD0A1}" srcOrd="0" destOrd="3" presId="urn:microsoft.com/office/officeart/2005/8/layout/StepDownProcess"/>
    <dgm:cxn modelId="{0B29AFD8-9CF4-42DD-A6B4-4B205E9CE107}" srcId="{109B44EF-AD75-4B90-B53F-6D4E3DF430B1}" destId="{FDC8F6DB-40D5-4E74-B31A-6D48FB982D95}" srcOrd="4" destOrd="0" parTransId="{A80F79A2-148D-4FF0-B9E3-AEEE5ACCDD53}" sibTransId="{5B20792C-3125-4A4A-84FE-C0DF87FB3FFE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Simplify Dataset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 Analyze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Add 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Add 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 selection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Input Data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Data-cleaning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Simplify Dataset</a:t>
          </a:r>
        </a:p>
      </dsp:txBody>
      <dsp:txXfrm>
        <a:off x="705877" y="166433"/>
        <a:ext cx="1209356" cy="2598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8960" y="150226"/>
          <a:ext cx="459733" cy="321798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4672" y="165938"/>
        <a:ext cx="428309" cy="290374"/>
      </dsp:txXfrm>
    </dsp:sp>
    <dsp:sp modelId="{AC0F2A01-9C6D-459A-8ADD-BA9AE13BD0A1}">
      <dsp:nvSpPr>
        <dsp:cNvPr id="0" name=""/>
        <dsp:cNvSpPr/>
      </dsp:nvSpPr>
      <dsp:spPr>
        <a:xfrm>
          <a:off x="688238" y="212888"/>
          <a:ext cx="1331465" cy="246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L1 Ratio</a:t>
          </a:r>
        </a:p>
      </dsp:txBody>
      <dsp:txXfrm>
        <a:off x="688238" y="212888"/>
        <a:ext cx="1331465" cy="2462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1591" y="156411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Analyze Models</a:t>
          </a:r>
        </a:p>
      </dsp:txBody>
      <dsp:txXfrm>
        <a:off x="257287" y="172107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66062" y="112357"/>
          <a:ext cx="2322186" cy="5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ERROR ANALYZE (ROC/AUC etc.)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VISUALIZATION RESULTS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666062" y="112357"/>
        <a:ext cx="2322186" cy="537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Input Data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Simplify Dataset</a:t>
          </a:r>
        </a:p>
      </dsp:txBody>
      <dsp:txXfrm>
        <a:off x="705877" y="166433"/>
        <a:ext cx="1209356" cy="259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 Analyze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Add 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Add 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 selection</a:t>
          </a:r>
        </a:p>
      </dsp:txBody>
      <dsp:txXfrm>
        <a:off x="688567" y="196592"/>
        <a:ext cx="1330165" cy="245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72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58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211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35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9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9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98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3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21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077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226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d566ac1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d566ac1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cd566ac1d1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cd566ac1d1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d566ac1d1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cd566ac1d1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51dafd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51dafd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4616f3966_18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4616f3966_18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73d5cce0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73d5cce0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2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5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50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46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28.png"/><Relationship Id="rId5" Type="http://schemas.openxmlformats.org/officeDocument/2006/relationships/diagramData" Target="../diagrams/data9.xml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microsoft.com/office/2007/relationships/diagramDrawing" Target="../diagrams/drawing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 PRODECTION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51818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</a:t>
            </a:r>
            <a:r>
              <a:rPr lang="en-US" sz="1000" dirty="0">
                <a:solidFill>
                  <a:srgbClr val="00B0F0"/>
                </a:solidFill>
              </a:rPr>
              <a:t> C=0.1-1.0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44FC6B-087B-48DF-B852-ECF049864D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147" y="1916853"/>
            <a:ext cx="2787226" cy="1984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04C5-C000-4B31-A6D4-E31EEB1E9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527" y="1916853"/>
            <a:ext cx="2756753" cy="1984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0D4671-DF49-46AD-87D9-958E249B1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240" y="1916852"/>
            <a:ext cx="2756753" cy="19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9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20109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Los of train is stable(0.3198)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C=0.01-0.1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77958B-467E-4065-8CF3-E983679DE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13" y="1920240"/>
            <a:ext cx="2777074" cy="1967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C31D4-2811-407B-BA82-169F7082E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20" y="1923623"/>
            <a:ext cx="2777074" cy="1964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CBF72-D05C-4D6A-A2E0-FEE6CAE42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7148" y="1920239"/>
            <a:ext cx="2777074" cy="19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7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92304"/>
              </p:ext>
            </p:extLst>
          </p:nvPr>
        </p:nvGraphicFramePr>
        <p:xfrm>
          <a:off x="370659" y="1596047"/>
          <a:ext cx="8372288" cy="295554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rises(underfitting),but not precipitous as Ridge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algn="ctr"/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rises(underfitting), but not precipitous as Lasso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C=0.001-0.01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9A32-5E1D-4196-AEA8-6ACDD3035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20" y="1920241"/>
            <a:ext cx="2780453" cy="1984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8C92A-0EBD-48C5-BF71-252941ED2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59" y="1920241"/>
            <a:ext cx="2787139" cy="1984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709995-9B43-44E2-88E8-497840209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2495" y="1920241"/>
            <a:ext cx="2780452" cy="19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399-3482-4036-BBD6-4B91C61DB5A1}"/>
              </a:ext>
            </a:extLst>
          </p:cNvPr>
          <p:cNvSpPr txBox="1"/>
          <p:nvPr/>
        </p:nvSpPr>
        <p:spPr>
          <a:xfrm>
            <a:off x="1479972" y="1479973"/>
            <a:ext cx="641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A. Simplify Method B is better(Put all pre-diabetes diagnosis same as diabetes) diagnosis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B. Cross Entropy increase </a:t>
            </a:r>
            <a:r>
              <a:rPr lang="en-US" dirty="0">
                <a:solidFill>
                  <a:schemeClr val="tx1"/>
                </a:solidFill>
              </a:rPr>
              <a:t>slope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Ridge&lt;Lasso&lt;Elastic Net(underfitting)</a:t>
            </a:r>
          </a:p>
          <a:p>
            <a:r>
              <a:rPr lang="en-US" dirty="0">
                <a:solidFill>
                  <a:schemeClr val="tx1"/>
                </a:solidFill>
              </a:rPr>
              <a:t>C. C≥ 0.01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D. Time Cost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Ridge=Lasso&gt;Elastic Net (only saga solver)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According results A,B,C,D, and we want to balance errors of underfitting and overfitting, so we choose </a:t>
            </a:r>
            <a:r>
              <a:rPr lang="en-US" altLang="zh-CN" dirty="0">
                <a:solidFill>
                  <a:srgbClr val="00B0F0"/>
                </a:solidFill>
              </a:rPr>
              <a:t>Simplify Method B &amp; Elastic Net regression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1400" b="1" i="0" u="none" strike="noStrike" cap="none" dirty="0">
              <a:solidFill>
                <a:srgbClr val="00B0F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ctr"/>
            <a:endParaRPr lang="en-US" altLang="zh-CN" dirty="0">
              <a:solidFill>
                <a:srgbClr val="00B0F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4C6C0-2ABE-4AF7-BB7B-F7B96196C3F9}"/>
              </a:ext>
            </a:extLst>
          </p:cNvPr>
          <p:cNvSpPr txBox="1"/>
          <p:nvPr/>
        </p:nvSpPr>
        <p:spPr>
          <a:xfrm>
            <a:off x="3668998" y="15240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Conclusion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06E5CBD-53B9-4026-BE68-23FEE12E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01" y="1782663"/>
            <a:ext cx="3397220" cy="2547916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342685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Add </a:t>
            </a:r>
            <a:r>
              <a:rPr lang="en-US" altLang="zh-CN" dirty="0"/>
              <a:t>higher Oder features of linear components</a:t>
            </a:r>
            <a:r>
              <a:rPr lang="en-US" dirty="0"/>
              <a:t>, to further reduce Cross Entropy</a:t>
            </a:r>
          </a:p>
          <a:p>
            <a:r>
              <a:rPr lang="en-US" sz="1000" dirty="0"/>
              <a:t>     Only for linear value(</a:t>
            </a:r>
            <a:r>
              <a:rPr lang="en-US" sz="1000" dirty="0" err="1"/>
              <a:t>GenHlth</a:t>
            </a:r>
            <a:r>
              <a:rPr lang="en-US" sz="1000" dirty="0"/>
              <a:t> / </a:t>
            </a:r>
            <a:r>
              <a:rPr lang="en-US" sz="1000" dirty="0" err="1"/>
              <a:t>MentHlth</a:t>
            </a:r>
            <a:r>
              <a:rPr lang="en-US" sz="1000" dirty="0"/>
              <a:t> / </a:t>
            </a:r>
            <a:r>
              <a:rPr lang="en-US" sz="1000" dirty="0" err="1"/>
              <a:t>PhysHlth</a:t>
            </a:r>
            <a:r>
              <a:rPr lang="en-US" sz="1000" dirty="0"/>
              <a:t> / Education / Age / Income/</a:t>
            </a:r>
            <a:r>
              <a:rPr lang="en-US" sz="1000" dirty="0" err="1"/>
              <a:t>Oders</a:t>
            </a:r>
            <a:r>
              <a:rPr lang="zh-CN" altLang="en-US" sz="1000" dirty="0"/>
              <a:t> </a:t>
            </a:r>
            <a:r>
              <a:rPr lang="en-US" altLang="zh-CN" sz="1000" dirty="0"/>
              <a:t>up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10</a:t>
            </a:r>
            <a:endParaRPr lang="en-US" sz="1000" dirty="0"/>
          </a:p>
          <a:p>
            <a:r>
              <a:rPr lang="en-US" altLang="zh-CN" dirty="0"/>
              <a:t>9. Set different Penalty</a:t>
            </a:r>
            <a:r>
              <a:rPr lang="en-US" dirty="0"/>
              <a:t> C to further optimize characters, Run </a:t>
            </a:r>
            <a:r>
              <a:rPr lang="en-US" altLang="zh-CN" dirty="0"/>
              <a:t>Normalization process</a:t>
            </a:r>
            <a:r>
              <a:rPr lang="en-US" dirty="0"/>
              <a:t>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C=0.01-0.1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</a:t>
            </a:r>
            <a:r>
              <a:rPr lang="en-US" altLang="zh-CN" sz="1000" dirty="0"/>
              <a:t>Order</a:t>
            </a:r>
            <a:r>
              <a:rPr lang="en-US" sz="1000" dirty="0"/>
              <a:t>=10</a:t>
            </a:r>
          </a:p>
          <a:p>
            <a:r>
              <a:rPr lang="en-US" sz="1000" dirty="0"/>
              <a:t>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51140-EE25-4249-91EB-2ED4A32B4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708" y="1782663"/>
            <a:ext cx="3434081" cy="257556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0A617E-BC77-4EDC-A893-5A4CC42C24DC}"/>
              </a:ext>
            </a:extLst>
          </p:cNvPr>
          <p:cNvCxnSpPr>
            <a:cxnSpLocks/>
          </p:cNvCxnSpPr>
          <p:nvPr/>
        </p:nvCxnSpPr>
        <p:spPr>
          <a:xfrm flipV="1">
            <a:off x="3843870" y="2377838"/>
            <a:ext cx="0" cy="16658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AD91A2-02A2-43F6-A11E-0DAF095B75C0}"/>
              </a:ext>
            </a:extLst>
          </p:cNvPr>
          <p:cNvCxnSpPr>
            <a:cxnSpLocks/>
          </p:cNvCxnSpPr>
          <p:nvPr/>
        </p:nvCxnSpPr>
        <p:spPr>
          <a:xfrm flipV="1">
            <a:off x="1994750" y="2377838"/>
            <a:ext cx="0" cy="16658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270F82-88A5-4476-8241-343F022C90E3}"/>
              </a:ext>
            </a:extLst>
          </p:cNvPr>
          <p:cNvCxnSpPr>
            <a:cxnSpLocks/>
          </p:cNvCxnSpPr>
          <p:nvPr/>
        </p:nvCxnSpPr>
        <p:spPr>
          <a:xfrm>
            <a:off x="1076960" y="2701369"/>
            <a:ext cx="9177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1150B9-68F7-4496-9DE1-29B695AA52BA}"/>
              </a:ext>
            </a:extLst>
          </p:cNvPr>
          <p:cNvSpPr txBox="1"/>
          <p:nvPr/>
        </p:nvSpPr>
        <p:spPr>
          <a:xfrm>
            <a:off x="442308" y="257175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C&gt;0.04</a:t>
            </a:r>
          </a:p>
          <a:p>
            <a:r>
              <a:rPr lang="en-US" sz="900" b="1" dirty="0"/>
              <a:t>Los drops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F43EE5-2D0D-444A-9E03-457DA3152611}"/>
              </a:ext>
            </a:extLst>
          </p:cNvPr>
          <p:cNvSpPr txBox="1"/>
          <p:nvPr/>
        </p:nvSpPr>
        <p:spPr>
          <a:xfrm>
            <a:off x="4393805" y="2898077"/>
            <a:ext cx="11592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C&gt;0.06</a:t>
            </a:r>
          </a:p>
          <a:p>
            <a:r>
              <a:rPr lang="en-US" sz="900" b="1" dirty="0"/>
              <a:t>Time significantly</a:t>
            </a:r>
          </a:p>
          <a:p>
            <a:r>
              <a:rPr lang="en-US" sz="900" b="1" dirty="0"/>
              <a:t>increased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DF15A8-9932-4351-9BB8-B3B6B9424AE2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843871" y="3151993"/>
            <a:ext cx="5499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A7DB55-D3FF-4ABC-9655-E7503F4D68A5}"/>
              </a:ext>
            </a:extLst>
          </p:cNvPr>
          <p:cNvSpPr txBox="1"/>
          <p:nvPr/>
        </p:nvSpPr>
        <p:spPr>
          <a:xfrm>
            <a:off x="4408796" y="3576320"/>
            <a:ext cx="98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Lowest </a:t>
            </a:r>
            <a:r>
              <a:rPr lang="en-US" altLang="zh-CN" sz="900" b="1" dirty="0"/>
              <a:t>Values</a:t>
            </a:r>
          </a:p>
          <a:p>
            <a:r>
              <a:rPr lang="en-US" altLang="zh-CN" sz="900" b="1" dirty="0"/>
              <a:t>Of</a:t>
            </a:r>
            <a:r>
              <a:rPr lang="zh-CN" altLang="en-US" sz="900" b="1" dirty="0"/>
              <a:t> </a:t>
            </a:r>
            <a:r>
              <a:rPr lang="en-US" altLang="zh-CN" sz="900" b="1" dirty="0"/>
              <a:t>Los</a:t>
            </a:r>
            <a:endParaRPr lang="en-US" sz="9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64CB1B-84EF-4511-A4FD-A471EFA0F83A}"/>
              </a:ext>
            </a:extLst>
          </p:cNvPr>
          <p:cNvCxnSpPr>
            <a:cxnSpLocks/>
            <a:stCxn id="33" idx="3"/>
            <a:endCxn id="37" idx="2"/>
          </p:cNvCxnSpPr>
          <p:nvPr/>
        </p:nvCxnSpPr>
        <p:spPr>
          <a:xfrm flipV="1">
            <a:off x="5398348" y="3576320"/>
            <a:ext cx="294642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993EDFD-4753-4544-A0EF-F84F3BC28DCF}"/>
              </a:ext>
            </a:extLst>
          </p:cNvPr>
          <p:cNvSpPr/>
          <p:nvPr/>
        </p:nvSpPr>
        <p:spPr>
          <a:xfrm>
            <a:off x="5692990" y="3430693"/>
            <a:ext cx="785703" cy="291254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8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Increase C to 1, to check Cross Entropy further reduce or not</a:t>
            </a:r>
          </a:p>
          <a:p>
            <a:r>
              <a:rPr lang="en-US" sz="1000" dirty="0"/>
              <a:t>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32D6B-BDDA-4D70-BF8C-F5E6B71DC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7694" y="2336584"/>
            <a:ext cx="3303533" cy="126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BF4CB-9C4D-4D96-9B3A-B7CBE99A07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377" y="2099634"/>
            <a:ext cx="3050371" cy="1669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FEE3A1-FC67-4C4A-B0A7-8C8FC39C9ABC}"/>
              </a:ext>
            </a:extLst>
          </p:cNvPr>
          <p:cNvSpPr/>
          <p:nvPr/>
        </p:nvSpPr>
        <p:spPr>
          <a:xfrm>
            <a:off x="468377" y="3335867"/>
            <a:ext cx="3002956" cy="43320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31F7E-6E05-48BC-8687-D44E70F4D172}"/>
              </a:ext>
            </a:extLst>
          </p:cNvPr>
          <p:cNvSpPr txBox="1"/>
          <p:nvPr/>
        </p:nvSpPr>
        <p:spPr>
          <a:xfrm>
            <a:off x="380321" y="1484467"/>
            <a:ext cx="311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When C=1, order=5, the program over the maximum iterate settings(22000), the result no longer converge for higher orders. Which also means time consuming is not acceptable.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3C96C-CF67-4435-84C7-CB6A48D4B49C}"/>
              </a:ext>
            </a:extLst>
          </p:cNvPr>
          <p:cNvSpPr txBox="1"/>
          <p:nvPr/>
        </p:nvSpPr>
        <p:spPr>
          <a:xfrm>
            <a:off x="4396907" y="2015382"/>
            <a:ext cx="1685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Results for current loop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10D8D14-C86A-4388-9622-B388E00A969B}"/>
              </a:ext>
            </a:extLst>
          </p:cNvPr>
          <p:cNvSpPr/>
          <p:nvPr/>
        </p:nvSpPr>
        <p:spPr>
          <a:xfrm>
            <a:off x="7022889" y="2736065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E5790-D444-46D3-8168-8467D5499226}"/>
              </a:ext>
            </a:extLst>
          </p:cNvPr>
          <p:cNvSpPr txBox="1"/>
          <p:nvPr/>
        </p:nvSpPr>
        <p:spPr>
          <a:xfrm>
            <a:off x="7160428" y="2611188"/>
            <a:ext cx="168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Based on results 9 &amp; 10,</a:t>
            </a:r>
          </a:p>
          <a:p>
            <a:r>
              <a:rPr lang="en-US" sz="900" b="1" dirty="0"/>
              <a:t>C should between 0.04-0.06</a:t>
            </a:r>
          </a:p>
          <a:p>
            <a:r>
              <a:rPr lang="en-US" sz="900" b="1" dirty="0"/>
              <a:t>We set </a:t>
            </a:r>
            <a:r>
              <a:rPr lang="en-US" sz="900" b="1" dirty="0">
                <a:solidFill>
                  <a:srgbClr val="00B0F0"/>
                </a:solidFill>
              </a:rPr>
              <a:t>C=0.05</a:t>
            </a:r>
          </a:p>
          <a:p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51047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8339B91-7233-4626-946F-AC0C2336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07" y="1337678"/>
            <a:ext cx="3005789" cy="2254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55CF5-5AAF-4C13-95CB-B59C823CC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9" y="1421452"/>
            <a:ext cx="2843754" cy="2158580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584787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Set C=0.05, run the model for all the data(single CV/K-fold) with different orders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FA2A8-813D-4E11-BC55-C43B11ED20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581" y="3566264"/>
            <a:ext cx="2687856" cy="68644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449DB-DEFD-47A9-A9AF-800A825903FD}"/>
              </a:ext>
            </a:extLst>
          </p:cNvPr>
          <p:cNvCxnSpPr>
            <a:cxnSpLocks/>
          </p:cNvCxnSpPr>
          <p:nvPr/>
        </p:nvCxnSpPr>
        <p:spPr>
          <a:xfrm flipH="1" flipV="1">
            <a:off x="1469810" y="2059094"/>
            <a:ext cx="6772" cy="126322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52DB4B-E551-46A5-B29A-D7A7E8ECD3EF}"/>
              </a:ext>
            </a:extLst>
          </p:cNvPr>
          <p:cNvCxnSpPr>
            <a:cxnSpLocks/>
          </p:cNvCxnSpPr>
          <p:nvPr/>
        </p:nvCxnSpPr>
        <p:spPr>
          <a:xfrm>
            <a:off x="914396" y="2887637"/>
            <a:ext cx="5871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1025DE-82FF-4A4D-8345-DDAFD21B633F}"/>
              </a:ext>
            </a:extLst>
          </p:cNvPr>
          <p:cNvSpPr txBox="1"/>
          <p:nvPr/>
        </p:nvSpPr>
        <p:spPr>
          <a:xfrm>
            <a:off x="329280" y="2772221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Order=4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3009A-CA68-432F-99AE-8674DE12F7BC}"/>
              </a:ext>
            </a:extLst>
          </p:cNvPr>
          <p:cNvSpPr/>
          <p:nvPr/>
        </p:nvSpPr>
        <p:spPr>
          <a:xfrm>
            <a:off x="2015063" y="3785136"/>
            <a:ext cx="334051" cy="46756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95B8C5-2975-42B2-8C73-898F827EFBBF}"/>
              </a:ext>
            </a:extLst>
          </p:cNvPr>
          <p:cNvSpPr txBox="1"/>
          <p:nvPr/>
        </p:nvSpPr>
        <p:spPr>
          <a:xfrm>
            <a:off x="1807363" y="1285451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Single CV(all data)</a:t>
            </a:r>
            <a:endParaRPr lang="en-US" sz="900" b="1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40F44-B8A3-4806-A9EE-BB721D520100}"/>
              </a:ext>
            </a:extLst>
          </p:cNvPr>
          <p:cNvSpPr txBox="1"/>
          <p:nvPr/>
        </p:nvSpPr>
        <p:spPr>
          <a:xfrm>
            <a:off x="6220054" y="1286608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K-fold</a:t>
            </a:r>
            <a:endParaRPr lang="en-US" sz="900" b="1" dirty="0">
              <a:solidFill>
                <a:srgbClr val="00B0F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D510B0-9C42-4BE1-82C1-CC05CDFEB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8299" y="3566264"/>
            <a:ext cx="1207939" cy="8786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8F54AA-527C-4FA9-9406-854FC88CCBAD}"/>
              </a:ext>
            </a:extLst>
          </p:cNvPr>
          <p:cNvCxnSpPr>
            <a:cxnSpLocks/>
          </p:cNvCxnSpPr>
          <p:nvPr/>
        </p:nvCxnSpPr>
        <p:spPr>
          <a:xfrm flipH="1" flipV="1">
            <a:off x="5964563" y="2059094"/>
            <a:ext cx="6772" cy="126322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3A1967D-BAE6-4EB6-8D1C-E6410629BD48}"/>
              </a:ext>
            </a:extLst>
          </p:cNvPr>
          <p:cNvCxnSpPr>
            <a:cxnSpLocks/>
          </p:cNvCxnSpPr>
          <p:nvPr/>
        </p:nvCxnSpPr>
        <p:spPr>
          <a:xfrm>
            <a:off x="5676055" y="2326640"/>
            <a:ext cx="1049867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7ED2C8-C51F-4481-B5C2-A2BACEB96A3E}"/>
              </a:ext>
            </a:extLst>
          </p:cNvPr>
          <p:cNvCxnSpPr>
            <a:cxnSpLocks/>
          </p:cNvCxnSpPr>
          <p:nvPr/>
        </p:nvCxnSpPr>
        <p:spPr>
          <a:xfrm>
            <a:off x="5308107" y="2326640"/>
            <a:ext cx="6000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66CE1C-59E3-48FC-821A-68884A8A6AA7}"/>
              </a:ext>
            </a:extLst>
          </p:cNvPr>
          <p:cNvSpPr txBox="1"/>
          <p:nvPr/>
        </p:nvSpPr>
        <p:spPr>
          <a:xfrm>
            <a:off x="3711047" y="2125890"/>
            <a:ext cx="172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K-fold lead to random,</a:t>
            </a:r>
          </a:p>
          <a:p>
            <a:r>
              <a:rPr lang="en-US" sz="900" b="1" dirty="0"/>
              <a:t>But after order 3~4,</a:t>
            </a:r>
          </a:p>
          <a:p>
            <a:r>
              <a:rPr lang="en-US" sz="900" b="1" dirty="0"/>
              <a:t>There is no significant</a:t>
            </a:r>
          </a:p>
          <a:p>
            <a:r>
              <a:rPr lang="en-US" sz="900" b="1" dirty="0"/>
              <a:t>Cross Entropy improvement</a:t>
            </a:r>
          </a:p>
        </p:txBody>
      </p:sp>
    </p:spTree>
    <p:extLst>
      <p:ext uri="{BB962C8B-B14F-4D97-AF65-F5344CB8AC3E}">
        <p14:creationId xmlns:p14="http://schemas.microsoft.com/office/powerpoint/2010/main" val="343120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4321D-0F51-46A8-9796-E1599675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550" y="1472907"/>
            <a:ext cx="3147909" cy="2360932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443288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Turning L1_Ratio for Elastic Net</a:t>
            </a:r>
          </a:p>
          <a:p>
            <a:r>
              <a:rPr lang="en-US" sz="1000" dirty="0"/>
              <a:t>        0.1-0.9/0.1 increase/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449DB-DEFD-47A9-A9AF-800A825903FD}"/>
              </a:ext>
            </a:extLst>
          </p:cNvPr>
          <p:cNvCxnSpPr>
            <a:cxnSpLocks/>
          </p:cNvCxnSpPr>
          <p:nvPr/>
        </p:nvCxnSpPr>
        <p:spPr>
          <a:xfrm flipV="1">
            <a:off x="5510107" y="2141445"/>
            <a:ext cx="1162860" cy="970633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240F44-B8A3-4806-A9EE-BB721D520100}"/>
              </a:ext>
            </a:extLst>
          </p:cNvPr>
          <p:cNvSpPr txBox="1"/>
          <p:nvPr/>
        </p:nvSpPr>
        <p:spPr>
          <a:xfrm>
            <a:off x="6626454" y="1291738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K-fold</a:t>
            </a:r>
            <a:endParaRPr lang="en-US" sz="900" b="1" dirty="0">
              <a:solidFill>
                <a:srgbClr val="00B0F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9005D3-9552-4148-A5EC-C2C973E2F653}"/>
              </a:ext>
            </a:extLst>
          </p:cNvPr>
          <p:cNvCxnSpPr>
            <a:cxnSpLocks/>
          </p:cNvCxnSpPr>
          <p:nvPr/>
        </p:nvCxnSpPr>
        <p:spPr>
          <a:xfrm>
            <a:off x="5215589" y="3112078"/>
            <a:ext cx="2945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841045F-BA09-407F-A7D2-521233688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796" y="1472907"/>
            <a:ext cx="3069360" cy="23020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D21858-1498-48C1-807D-B4C357549CE0}"/>
              </a:ext>
            </a:extLst>
          </p:cNvPr>
          <p:cNvSpPr txBox="1"/>
          <p:nvPr/>
        </p:nvSpPr>
        <p:spPr>
          <a:xfrm>
            <a:off x="1800590" y="1293156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Single CV(all data)</a:t>
            </a:r>
            <a:endParaRPr lang="en-US" sz="900" b="1" dirty="0">
              <a:solidFill>
                <a:srgbClr val="00B0F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274E2D-D7E7-4F10-86E0-04E081D3CB0D}"/>
              </a:ext>
            </a:extLst>
          </p:cNvPr>
          <p:cNvCxnSpPr>
            <a:cxnSpLocks/>
          </p:cNvCxnSpPr>
          <p:nvPr/>
        </p:nvCxnSpPr>
        <p:spPr>
          <a:xfrm flipV="1">
            <a:off x="1544030" y="1736797"/>
            <a:ext cx="1014253" cy="152795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A98B24-2286-461A-BD75-3467255812BA}"/>
              </a:ext>
            </a:extLst>
          </p:cNvPr>
          <p:cNvCxnSpPr>
            <a:cxnSpLocks/>
          </p:cNvCxnSpPr>
          <p:nvPr/>
        </p:nvCxnSpPr>
        <p:spPr>
          <a:xfrm>
            <a:off x="1184797" y="3248467"/>
            <a:ext cx="2882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1A1D63-FE31-424C-8596-54EFE1B382A9}"/>
              </a:ext>
            </a:extLst>
          </p:cNvPr>
          <p:cNvSpPr txBox="1"/>
          <p:nvPr/>
        </p:nvSpPr>
        <p:spPr>
          <a:xfrm>
            <a:off x="699923" y="3833839"/>
            <a:ext cx="66255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It seems smaller ratio better has performance, when L1_</a:t>
            </a:r>
            <a:r>
              <a:rPr lang="en-US" altLang="zh-CN" sz="1100" dirty="0"/>
              <a:t>Ratio=0,</a:t>
            </a:r>
            <a:r>
              <a:rPr lang="zh-CN" altLang="en-US" sz="1100" dirty="0"/>
              <a:t> </a:t>
            </a:r>
            <a:r>
              <a:rPr lang="en-US" altLang="zh-CN" sz="1100" dirty="0"/>
              <a:t>it’s</a:t>
            </a:r>
            <a:r>
              <a:rPr lang="zh-CN" altLang="en-US" sz="1100" dirty="0"/>
              <a:t> </a:t>
            </a:r>
            <a:r>
              <a:rPr lang="en-US" altLang="zh-CN" sz="1100" dirty="0"/>
              <a:t>becomes</a:t>
            </a:r>
            <a:r>
              <a:rPr lang="zh-CN" altLang="en-US" sz="1100" dirty="0"/>
              <a:t> </a:t>
            </a:r>
            <a:r>
              <a:rPr lang="en-US" altLang="zh-CN" sz="1100" dirty="0"/>
              <a:t>Lasso Regression.</a:t>
            </a:r>
            <a:endParaRPr lang="en-US" sz="1100" dirty="0"/>
          </a:p>
          <a:p>
            <a:r>
              <a:rPr lang="en-US" sz="1100" dirty="0"/>
              <a:t>But as Before, we find out that when overfitting, the Elastic Net has the most smooth increase of </a:t>
            </a:r>
          </a:p>
          <a:p>
            <a:r>
              <a:rPr lang="en-US" sz="1100" dirty="0"/>
              <a:t>cross entropy, and the larger L1</a:t>
            </a:r>
            <a:r>
              <a:rPr lang="zh-CN" altLang="en-US" sz="1100" dirty="0"/>
              <a:t> </a:t>
            </a:r>
            <a:r>
              <a:rPr lang="en-US" altLang="zh-CN" sz="1100" dirty="0"/>
              <a:t>Ratio has neglectable influence in this case</a:t>
            </a:r>
            <a:r>
              <a:rPr lang="en-US" sz="1100" dirty="0"/>
              <a:t>, so we keep </a:t>
            </a:r>
            <a:r>
              <a:rPr lang="en-US" sz="1100" dirty="0">
                <a:solidFill>
                  <a:srgbClr val="00B0F0"/>
                </a:solidFill>
              </a:rPr>
              <a:t>L1_</a:t>
            </a:r>
            <a:r>
              <a:rPr lang="en-US" altLang="zh-CN" sz="1100" dirty="0">
                <a:solidFill>
                  <a:srgbClr val="00B0F0"/>
                </a:solidFill>
              </a:rPr>
              <a:t>Ratio =0.5</a:t>
            </a:r>
            <a:endParaRPr lang="en-US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9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399-3482-4036-BBD6-4B91C61DB5A1}"/>
              </a:ext>
            </a:extLst>
          </p:cNvPr>
          <p:cNvSpPr txBox="1"/>
          <p:nvPr/>
        </p:nvSpPr>
        <p:spPr>
          <a:xfrm>
            <a:off x="1635759" y="1483360"/>
            <a:ext cx="64109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E. After fine turning, C=</a:t>
            </a:r>
            <a:r>
              <a:rPr lang="en-US" dirty="0">
                <a:solidFill>
                  <a:schemeClr val="tx1"/>
                </a:solidFill>
              </a:rPr>
              <a:t>0.05(prevent underfitting &amp; overfitting)</a:t>
            </a:r>
          </a:p>
          <a:p>
            <a:r>
              <a:rPr lang="en-US" dirty="0">
                <a:solidFill>
                  <a:schemeClr val="tx1"/>
                </a:solidFill>
              </a:rPr>
              <a:t>F. Model with features with polynomial order up to 4(prevent overfitting)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G. After fine turning, L1-Ratio=0.5 for Elastic </a:t>
            </a:r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 Regression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According results A,B,C,D,E,F,G we set our model as: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Simplify Method B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Elastic Net Regression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C=0.05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Features=43 (22+21/Highest order=4)</a:t>
            </a:r>
          </a:p>
          <a:p>
            <a:r>
              <a:rPr lang="en-US" altLang="zh-CN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L1-Ratio=0.5</a:t>
            </a:r>
            <a:endParaRPr lang="en-US" altLang="zh-CN" dirty="0">
              <a:solidFill>
                <a:srgbClr val="00B0F0"/>
              </a:solidFill>
            </a:endParaRPr>
          </a:p>
          <a:p>
            <a:pPr algn="ctr"/>
            <a:endParaRPr lang="en-US" sz="1400" b="1" i="0" u="none" strike="noStrike" cap="none" dirty="0">
              <a:solidFill>
                <a:srgbClr val="00B0F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ctr"/>
            <a:endParaRPr lang="en-US" altLang="zh-CN" dirty="0">
              <a:solidFill>
                <a:srgbClr val="00B0F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4C6C0-2ABE-4AF7-BB7B-F7B96196C3F9}"/>
              </a:ext>
            </a:extLst>
          </p:cNvPr>
          <p:cNvSpPr txBox="1"/>
          <p:nvPr/>
        </p:nvSpPr>
        <p:spPr>
          <a:xfrm>
            <a:off x="3668998" y="15240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Conclusion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8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3BC1368-7ECE-4C5B-9DCB-A278AD833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16486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735935"/>
              </p:ext>
            </p:extLst>
          </p:nvPr>
        </p:nvGraphicFramePr>
        <p:xfrm>
          <a:off x="161350" y="430118"/>
          <a:ext cx="2988250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50717"/>
            <a:ext cx="8547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Train Model and compare(Elastic Net has balanced performance)</a:t>
            </a:r>
          </a:p>
          <a:p>
            <a:r>
              <a:rPr lang="en-US" dirty="0"/>
              <a:t>     </a:t>
            </a:r>
            <a:r>
              <a:rPr lang="en-US" sz="1000" dirty="0"/>
              <a:t>Left 0.05% of dataset as test data to validate model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751EC-0E21-4050-9135-68EDD5E79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947" y="3914668"/>
            <a:ext cx="2408254" cy="532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42F87-9E55-40B5-93AB-190525F57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147" y="1930400"/>
            <a:ext cx="2785800" cy="19541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64DED1-546E-4A69-B418-9113630523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659" y="1930400"/>
            <a:ext cx="2778942" cy="1954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4EFC7B-80DD-4E2C-8393-28E3C4550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4571" y="1930400"/>
            <a:ext cx="2785801" cy="1954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E56A6-76A3-4F38-A663-B226D89A66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786" y="3914667"/>
            <a:ext cx="2170688" cy="532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D43042-2B5B-4301-9F35-AB57A9FEFF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6259" y="3914667"/>
            <a:ext cx="2433142" cy="5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tx1"/>
                </a:solidFill>
              </a:rPr>
              <a:t>HELLO!</a:t>
            </a:r>
            <a:endParaRPr sz="10000" dirty="0">
              <a:solidFill>
                <a:schemeClr val="tx1"/>
              </a:solidFill>
            </a:endParaRPr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33120" y="2325749"/>
            <a:ext cx="703573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Group 37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Artem </a:t>
            </a:r>
            <a:r>
              <a:rPr lang="en-US" dirty="0" err="1"/>
              <a:t>Polin</a:t>
            </a:r>
            <a:r>
              <a:rPr lang="en-US" dirty="0"/>
              <a:t>/Chao Liu/</a:t>
            </a:r>
            <a:r>
              <a:rPr lang="en-US" dirty="0" err="1"/>
              <a:t>Fitwi</a:t>
            </a:r>
            <a:r>
              <a:rPr lang="en-US" dirty="0"/>
              <a:t> </a:t>
            </a:r>
            <a:r>
              <a:rPr lang="en-US" dirty="0" err="1"/>
              <a:t>Tesfahunei</a:t>
            </a:r>
            <a:r>
              <a:rPr lang="en-US" dirty="0"/>
              <a:t>/</a:t>
            </a:r>
            <a:r>
              <a:rPr lang="en-US" dirty="0" err="1"/>
              <a:t>Zihong</a:t>
            </a:r>
            <a:r>
              <a:rPr lang="en-US" dirty="0"/>
              <a:t> Xu</a:t>
            </a: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80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BIG CONCEPT</a:t>
            </a:r>
            <a:endParaRPr sz="900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2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accent2"/>
                </a:solidFill>
              </a:rPr>
              <a:t>TWO OR THREE</a:t>
            </a:r>
            <a:r>
              <a:rPr lang="en"/>
              <a:t> COLUMNS</a:t>
            </a: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1881750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</a:rPr>
              <a:t>WANT BIG IMPACT?</a:t>
            </a:r>
            <a:endParaRPr sz="360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28324A"/>
                </a:solidFill>
              </a:rPr>
              <a:t>USE BIG IMAGE.</a:t>
            </a:r>
            <a:endParaRPr sz="360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solidFill>
                  <a:schemeClr val="accent2"/>
                </a:solidFill>
              </a:rPr>
              <a:t>CHARTS</a:t>
            </a:r>
            <a:r>
              <a:rPr lang="en"/>
              <a:t> TO EXPLAIN YOUR IDEAS</a:t>
            </a:r>
            <a:endParaRPr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24"/>
          <p:cNvSpPr/>
          <p:nvPr/>
        </p:nvSpPr>
        <p:spPr>
          <a:xfrm>
            <a:off x="3485050" y="1567267"/>
            <a:ext cx="929494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>
                <a:solidFill>
                  <a:schemeClr val="accent2"/>
                </a:solidFill>
              </a:rPr>
              <a:t>TABLES</a:t>
            </a:r>
            <a:r>
              <a:rPr lang="en"/>
              <a:t> TO COMPARE DATA</a:t>
            </a:r>
            <a:endParaRPr/>
          </a:p>
        </p:txBody>
      </p:sp>
      <p:graphicFrame>
        <p:nvGraphicFramePr>
          <p:cNvPr id="579" name="Google Shape;579;p25"/>
          <p:cNvGraphicFramePr/>
          <p:nvPr/>
        </p:nvGraphicFramePr>
        <p:xfrm>
          <a:off x="1522400" y="1564481"/>
          <a:ext cx="6099200" cy="2331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5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0" name="Google Shape;58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807244" y="790176"/>
            <a:ext cx="7529513" cy="358689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/>
          </p:nvPr>
        </p:nvSpPr>
        <p:spPr>
          <a:xfrm>
            <a:off x="1047750" y="245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2073621" y="1625043"/>
            <a:ext cx="619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6"/>
          <p:cNvSpPr/>
          <p:nvPr/>
        </p:nvSpPr>
        <p:spPr>
          <a:xfrm rot="8100000">
            <a:off x="1417704" y="1853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6"/>
          <p:cNvSpPr/>
          <p:nvPr/>
        </p:nvSpPr>
        <p:spPr>
          <a:xfrm rot="8100000">
            <a:off x="2860329" y="33831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6"/>
          <p:cNvSpPr/>
          <p:nvPr/>
        </p:nvSpPr>
        <p:spPr>
          <a:xfrm rot="8100000">
            <a:off x="3915304" y="166308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6"/>
          <p:cNvSpPr/>
          <p:nvPr/>
        </p:nvSpPr>
        <p:spPr>
          <a:xfrm rot="8100000">
            <a:off x="4553704" y="35619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 rot="8100000">
            <a:off x="6493879" y="2127760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 rot="8100000">
            <a:off x="7282704" y="3740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89,526,124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Whoa! That’s a big number, aren’t you proud?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288675" y="952866"/>
            <a:ext cx="3964978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DIABETES? WHY IT IS IMPORTANT?</a:t>
            </a:r>
            <a:endParaRPr lang="en-US" sz="1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3C4245"/>
                </a:solidFill>
                <a:latin typeface="Arial" panose="020B0604020202020204" pitchFamily="34" charset="0"/>
              </a:rPr>
              <a:t>WHO: </a:t>
            </a:r>
            <a:r>
              <a:rPr lang="en-US" sz="1000" b="0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Diabetes is a chronic, metabolic disease characterized by elevated levels of blood glucose (or blood sugar)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Serious damage to the heart, blood vessels, eyes, kidneys and nerves.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C4245"/>
                </a:solidFill>
                <a:latin typeface="Arial" panose="020B0604020202020204" pitchFamily="34" charset="0"/>
              </a:rPr>
              <a:t>34 million people in the United States have diabetes, and 1 in 5 of them don't know they have it.</a:t>
            </a:r>
            <a:endParaRPr lang="en-US" sz="1200" b="1" dirty="0">
              <a:solidFill>
                <a:srgbClr val="3C4245"/>
              </a:solidFill>
              <a:latin typeface="Arial" panose="020B0604020202020204" pitchFamily="34" charset="0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6C32F-4F19-40AF-8B71-F17A73FD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911" y="2795704"/>
            <a:ext cx="1449030" cy="1087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1003D-8F73-4296-989B-A368F232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957" y="1119742"/>
            <a:ext cx="3818022" cy="139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3C954-BF81-4C7E-8397-428E94955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77" y="2514007"/>
            <a:ext cx="3814002" cy="13689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</a:t>
            </a:r>
            <a:r>
              <a:rPr lang="en" sz="4800">
                <a:solidFill>
                  <a:schemeClr val="accent2"/>
                </a:solidFill>
              </a:rPr>
              <a:t>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lot of money</a:t>
            </a:r>
            <a:endParaRPr sz="260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Total success!</a:t>
            </a:r>
            <a:endParaRPr sz="260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</a:t>
            </a:r>
            <a:r>
              <a:rPr lang="en" sz="4800">
                <a:solidFill>
                  <a:schemeClr val="accent2"/>
                </a:solidFill>
              </a:rPr>
              <a:t>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And a lot of users</a:t>
            </a:r>
            <a:endParaRPr sz="260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r>
              <a:rPr lang="en"/>
              <a:t> IS EASY</a:t>
            </a:r>
            <a:endParaRPr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accent2"/>
                </a:solidFill>
              </a:rPr>
              <a:t>REVIEW</a:t>
            </a:r>
            <a:r>
              <a:rPr lang="en"/>
              <a:t> SOME CONCEPTS</a:t>
            </a: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845087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29" name="Google Shape;629;p30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32" name="Google Shape;632;p30"/>
          <p:cNvSpPr txBox="1">
            <a:spLocks noGrp="1"/>
          </p:cNvSpPr>
          <p:nvPr>
            <p:ph type="body" idx="3"/>
          </p:nvPr>
        </p:nvSpPr>
        <p:spPr>
          <a:xfrm>
            <a:off x="6606198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623677" y="1195790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30"/>
          <p:cNvGrpSpPr/>
          <p:nvPr/>
        </p:nvGrpSpPr>
        <p:grpSpPr>
          <a:xfrm>
            <a:off x="3430563" y="1195790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>
            <a:off x="6327054" y="1195790"/>
            <a:ext cx="279141" cy="455052"/>
            <a:chOff x="6730350" y="2315900"/>
            <a:chExt cx="257700" cy="420100"/>
          </a:xfrm>
        </p:grpSpPr>
        <p:sp>
          <p:nvSpPr>
            <p:cNvPr id="649" name="Google Shape;649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CEF6"/>
                </a:solidFill>
              </a:rPr>
              <a:t>You can insert graphs from Excel or Google Sheets</a:t>
            </a:r>
            <a:endParaRPr b="1">
              <a:solidFill>
                <a:srgbClr val="00CEF6"/>
              </a:solidFill>
            </a:endParaRP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661" name="Google Shape;661;p31"/>
          <p:cNvCxnSpPr/>
          <p:nvPr/>
        </p:nvCxnSpPr>
        <p:spPr>
          <a:xfrm>
            <a:off x="952500" y="7524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1"/>
          <p:cNvCxnSpPr/>
          <p:nvPr/>
        </p:nvCxnSpPr>
        <p:spPr>
          <a:xfrm>
            <a:off x="952500" y="1461958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1"/>
          <p:cNvCxnSpPr/>
          <p:nvPr/>
        </p:nvCxnSpPr>
        <p:spPr>
          <a:xfrm>
            <a:off x="952500" y="21714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1"/>
          <p:cNvCxnSpPr/>
          <p:nvPr/>
        </p:nvCxnSpPr>
        <p:spPr>
          <a:xfrm>
            <a:off x="952500" y="288092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1"/>
          <p:cNvCxnSpPr/>
          <p:nvPr/>
        </p:nvCxnSpPr>
        <p:spPr>
          <a:xfrm>
            <a:off x="952500" y="36123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31"/>
          <p:cNvSpPr txBox="1"/>
          <p:nvPr/>
        </p:nvSpPr>
        <p:spPr>
          <a:xfrm>
            <a:off x="952500" y="593725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1572782" y="2058712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1887026" y="1664649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2201270" y="2171439"/>
            <a:ext cx="2337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3325786" y="2372502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3640031" y="1774119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3954275" y="906800"/>
            <a:ext cx="2337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5078791" y="1817895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/>
          <p:cNvSpPr/>
          <p:nvPr/>
        </p:nvSpPr>
        <p:spPr>
          <a:xfrm>
            <a:off x="5393035" y="752352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/>
          <p:nvPr/>
        </p:nvSpPr>
        <p:spPr>
          <a:xfrm>
            <a:off x="5707280" y="2000337"/>
            <a:ext cx="2337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6831796" y="2430876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7146040" y="971395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7460284" y="1285185"/>
            <a:ext cx="2337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MOBILE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85" name="Google Shape;685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686" name="Google Shape;68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0" name="Google Shape;69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97" name="Google Shape;697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698" name="Google Shape;69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709" name="Google Shape;709;p34"/>
          <p:cNvGrpSpPr/>
          <p:nvPr/>
        </p:nvGrpSpPr>
        <p:grpSpPr>
          <a:xfrm>
            <a:off x="3938374" y="1849779"/>
            <a:ext cx="4542205" cy="2661224"/>
            <a:chOff x="1177450" y="241631"/>
            <a:chExt cx="6173152" cy="3616776"/>
          </a:xfrm>
        </p:grpSpPr>
        <p:sp>
          <p:nvSpPr>
            <p:cNvPr id="710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4" name="Google Shape;71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965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/ user@mail.me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324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Presentation template by </a:t>
            </a:r>
            <a:r>
              <a:rPr lang="en" sz="2400" u="sng">
                <a:solidFill>
                  <a:srgbClr val="2832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Photographs by </a:t>
            </a:r>
            <a:r>
              <a:rPr lang="en" sz="2400" u="sng">
                <a:solidFill>
                  <a:srgbClr val="2832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body" idx="1"/>
          </p:nvPr>
        </p:nvSpPr>
        <p:spPr>
          <a:xfrm>
            <a:off x="1110850" y="1200150"/>
            <a:ext cx="6922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Titles: </a:t>
            </a:r>
            <a:r>
              <a:rPr lang="en" sz="1400" b="1"/>
              <a:t>Oswald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https://www.fontsquirrel.com/fonts/oswald</a:t>
            </a:r>
            <a:endParaRPr sz="1400">
              <a:solidFill>
                <a:srgbClr val="3468B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>
              <a:solidFill>
                <a:srgbClr val="28324A"/>
              </a:solidFill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1047750" y="3790650"/>
            <a:ext cx="6922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278514" y="952866"/>
            <a:ext cx="3700817" cy="275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WE WANT TO DO</a:t>
            </a:r>
            <a:endParaRPr lang="en-US" sz="1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current dataset of diabetes, build reliable models to predict diabetes probability based on people’s normal characters and habits.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Input(X): BMI/SMOKER/AGE/INCOME…(22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Output(Y): Diagnosis of diabetes (Yes/Pre-Diabetes/No)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Dataset:(253680 rows X 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600"/>
              </a:spcBef>
            </a:pPr>
            <a:r>
              <a:rPr lang="en-US" sz="20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>
              <a:spcBef>
                <a:spcPts val="600"/>
              </a:spcBef>
            </a:pPr>
            <a:r>
              <a:rPr lang="en-US" sz="16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B326C-346E-4319-B03F-15C71DAE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47" y="1047011"/>
            <a:ext cx="4904100" cy="25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5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742" name="Google Shape;742;p3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825" name="Google Shape;825;p41"/>
          <p:cNvGraphicFramePr/>
          <p:nvPr/>
        </p:nvGraphicFramePr>
        <p:xfrm>
          <a:off x="392525" y="148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50" name="Google Shape;85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Google Shape;85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4" name="Google Shape;85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3" name="Google Shape;86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864" name="Google Shape;86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6" name="Google Shape;86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7" name="Google Shape;86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868" name="Google Shape;86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872" name="Google Shape;87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878" name="Google Shape;87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208" y="1837471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208" y="2233203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208" y="2628934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208" y="3024666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6208" y="3420397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208" y="3816129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916" name="Google Shape;91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p45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8" name="Google Shape;9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45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0" name="Google Shape;92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45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3" name="Google Shape;923;p45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929" name="Google Shape;92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931" name="Google Shape;93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7" name="Google Shape;977;p4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978" name="Google Shape;97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979" name="Google Shape;97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01" name="Google Shape;100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002" name="Google Shape;100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003" name="Google Shape;100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5" name="Google Shape;100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7" name="Google Shape;100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8" name="Google Shape;100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9" name="Google Shape;100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019" name="Google Shape;1019;p4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1020" name="Google Shape;1020;p47"/>
          <p:cNvGraphicFramePr/>
          <p:nvPr/>
        </p:nvGraphicFramePr>
        <p:xfrm>
          <a:off x="7557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{C82E05BE-877C-40BA-BEE6-E4ECDAF45F91}</a:tableStyleId>
              </a:tblPr>
              <a:tblGrid>
                <a:gridCol w="7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Regression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1026" name="Google Shape;102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1033" name="Google Shape;103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1036" name="Google Shape;103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1041" name="Google Shape;104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1045" name="Google Shape;104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1051" name="Google Shape;105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1072" name="Google Shape;107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1075" name="Google Shape;107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1079" name="Google Shape;107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1083" name="Google Shape;108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1" name="Google Shape;1091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1092" name="Google Shape;109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1095" name="Google Shape;109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1098" name="Google Shape;109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1101" name="Google Shape;110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1104" name="Google Shape;110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1109" name="Google Shape;110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1112" name="Google Shape;111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1117" name="Google Shape;111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120" name="Google Shape;112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126" name="Google Shape;112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129" name="Google Shape;112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135" name="Google Shape;113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141" name="Google Shape;114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8" name="Google Shape;1148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149" name="Google Shape;114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152" name="Google Shape;115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155" name="Google Shape;115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159" name="Google Shape;115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162" name="Google Shape;116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168" name="Google Shape;116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173" name="Google Shape;117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176" name="Google Shape;117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180" name="Google Shape;118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183" name="Google Shape;118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189" name="Google Shape;118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192" name="Google Shape;119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197" name="Google Shape;119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201" name="Google Shape;120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204" name="Google Shape;120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208" name="Google Shape;120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214" name="Google Shape;121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217" name="Google Shape;121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" name="Google Shape;1223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224" name="Google Shape;122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227" name="Google Shape;122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2" name="Google Shape;1232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233" name="Google Shape;123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237" name="Google Shape;123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244" name="Google Shape;124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249" name="Google Shape;124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254" name="Google Shape;125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260" name="Google Shape;126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264" name="Google Shape;126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268" name="Google Shape;126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274" name="Google Shape;127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280" name="Google Shape;128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283" name="Google Shape;128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291" name="Google Shape;129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297" name="Google Shape;129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299" name="Google Shape;1299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301" name="Google Shape;130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305" name="Google Shape;13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9" name="Google Shape;1309;p4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50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15" name="Google Shape;131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22" name="Google Shape;132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27" name="Google Shape;132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31" name="Google Shape;133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37" name="Google Shape;133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41" name="Google Shape;134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46" name="Google Shape;134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52" name="Google Shape;135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359" name="Google Shape;135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362" name="Google Shape;136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366" name="Google Shape;136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373" name="Google Shape;137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79" name="Google Shape;137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83" name="Google Shape;138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4" name="Google Shape;139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01" name="Google Shape;140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06" name="Google Shape;140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12" name="Google Shape;141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19" name="Google Shape;141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24" name="Google Shape;142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29" name="Google Shape;142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4" name="Google Shape;143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5" name="Google Shape;1445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46" name="Google Shape;144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9" name="Google Shape;144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50" name="Google Shape;145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0" name="Google Shape;1460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461" name="Google Shape;146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5" name="Google Shape;146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466" name="Google Shape;146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477" name="Google Shape;147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4" name="Google Shape;1484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85" name="Google Shape;148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90" name="Google Shape;149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95" name="Google Shape;149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01" name="Google Shape;150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08" name="Google Shape;150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12" name="Google Shape;151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18" name="Google Shape;151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25" name="Google Shape;152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29" name="Google Shape;152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34" name="Google Shape;153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41" name="Google Shape;154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49" name="Google Shape;154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54" name="Google Shape;155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7" name="Google Shape;1557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558" name="Google Shape;155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562" name="Google Shape;156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567" name="Google Shape;156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572" name="Google Shape;157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7" name="Google Shape;1577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78" name="Google Shape;157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4" name="Google Shape;1584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85" name="Google Shape;158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2" name="Google Shape;1592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93" name="Google Shape;159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06" name="Google Shape;160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11" name="Google Shape;161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15" name="Google Shape;161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22" name="Google Shape;162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31" name="Google Shape;163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44" name="Google Shape;164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57" name="Google Shape;165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670" name="Google Shape;167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677" name="Google Shape;167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93" name="Google Shape;169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7" name="Google Shape;1697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98" name="Google Shape;169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15" name="Google Shape;171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24" name="Google Shape;172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8" name="Google Shape;1748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49" name="Google Shape;174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50" name="Google Shape;175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8" name="Google Shape;1758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/>
          </a:p>
        </p:txBody>
      </p:sp>
      <p:sp>
        <p:nvSpPr>
          <p:cNvPr id="1759" name="Google Shape;1759;p4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/>
          <p:nvPr/>
        </p:nvSpPr>
        <p:spPr>
          <a:xfrm>
            <a:off x="1112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5" name="Google Shape;1765;p50"/>
          <p:cNvSpPr txBox="1"/>
          <p:nvPr/>
        </p:nvSpPr>
        <p:spPr>
          <a:xfrm>
            <a:off x="1112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6" name="Google Shape;1766;p5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52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3" name="Google Shape;177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774" name="Google Shape;177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775" name="Google Shape;177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6" name="Google Shape;177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7" name="Google Shape;177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78" name="Google Shape;177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9" name="Google Shape;177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0" name="Google Shape;178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81" name="Google Shape;178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2" name="Google Shape;178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3" name="Google Shape;178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84" name="Google Shape;178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5" name="Google Shape;178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86" name="Google Shape;1786;p5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152736" y="25927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 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249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altLang="zh-CN" sz="900" b="1" dirty="0"/>
              <a:t>Data </a:t>
            </a:r>
            <a:r>
              <a:rPr lang="en-US" sz="900" b="1" dirty="0"/>
              <a:t>Pre-</a:t>
            </a:r>
            <a:r>
              <a:rPr lang="en-US" altLang="zh-CN" sz="900" b="1" dirty="0"/>
              <a:t>Processing</a:t>
            </a:r>
            <a:r>
              <a:rPr lang="en-US" sz="900" b="1" dirty="0"/>
              <a:t>     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Simplify Dataset</a:t>
            </a:r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159987" y="1163051"/>
            <a:ext cx="178225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Add Features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Fine Turn Penalty character C</a:t>
            </a:r>
          </a:p>
        </p:txBody>
      </p:sp>
      <p:sp>
        <p:nvSpPr>
          <p:cNvPr id="815" name="Google Shape;815;p40"/>
          <p:cNvSpPr txBox="1"/>
          <p:nvPr/>
        </p:nvSpPr>
        <p:spPr>
          <a:xfrm>
            <a:off x="5435989" y="120315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altLang="zh-CN" sz="900" b="1" dirty="0"/>
              <a:t>Train Models </a:t>
            </a:r>
          </a:p>
          <a:p>
            <a:pPr lvl="0" algn="ctr"/>
            <a:endParaRPr lang="en-US" altLang="zh-CN" sz="900" b="1" dirty="0"/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167467" y="4049700"/>
            <a:ext cx="181659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Methods comparation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Penalty character C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62996" y="4063600"/>
            <a:ext cx="184914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Features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L1 Ratio</a:t>
            </a: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altLang="zh-CN" sz="900" b="1" dirty="0"/>
              <a:t>Analyze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Cross Entropy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ROC/AUC</a:t>
            </a:r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5852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22039"/>
              </p:ext>
            </p:extLst>
          </p:nvPr>
        </p:nvGraphicFramePr>
        <p:xfrm>
          <a:off x="370659" y="1602820"/>
          <a:ext cx="8356246" cy="272453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7812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4178123">
                  <a:extLst>
                    <a:ext uri="{9D8B030D-6E8A-4147-A177-3AD203B41FA5}">
                      <a16:colId xmlns:a16="http://schemas.microsoft.com/office/drawing/2014/main" val="2530626375"/>
                    </a:ext>
                  </a:extLst>
                </a:gridCol>
              </a:tblGrid>
              <a:tr h="305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Simplify Method A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Simplify Method B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4188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568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44426"/>
            <a:ext cx="85479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1.Check if there are any value of “NAN” in dataset</a:t>
            </a:r>
          </a:p>
          <a:p>
            <a:r>
              <a:rPr lang="en-US" dirty="0"/>
              <a:t>2.Reduce complexity of output Y(Diagnosis)</a:t>
            </a:r>
          </a:p>
          <a:p>
            <a:r>
              <a:rPr lang="en-US" sz="1000" dirty="0"/>
              <a:t>    Original Dataset is not 2-class binary problem(0- No diabetes/1- Prediabetes/2- Diabetes)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BEC245-2427-4A42-A215-B51944F14E50}"/>
              </a:ext>
            </a:extLst>
          </p:cNvPr>
          <p:cNvSpPr/>
          <p:nvPr/>
        </p:nvSpPr>
        <p:spPr>
          <a:xfrm>
            <a:off x="1861142" y="3067213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E78530-30B5-4DCD-AC85-333820397E3C}"/>
              </a:ext>
            </a:extLst>
          </p:cNvPr>
          <p:cNvSpPr txBox="1"/>
          <p:nvPr/>
        </p:nvSpPr>
        <p:spPr>
          <a:xfrm>
            <a:off x="523063" y="2841450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Original dataset </a:t>
            </a:r>
          </a:p>
          <a:p>
            <a:r>
              <a:rPr lang="en-US" sz="800" dirty="0"/>
              <a:t>Column[Diabetes_012]: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Prediabetes</a:t>
            </a:r>
          </a:p>
          <a:p>
            <a:r>
              <a:rPr lang="en-US" sz="600" dirty="0"/>
              <a:t>2-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06CD3-AB9A-41F6-83A0-D4AF7BB0B699}"/>
              </a:ext>
            </a:extLst>
          </p:cNvPr>
          <p:cNvSpPr txBox="1"/>
          <p:nvPr/>
        </p:nvSpPr>
        <p:spPr>
          <a:xfrm>
            <a:off x="1943846" y="2844837"/>
            <a:ext cx="1323716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>
                <a:solidFill>
                  <a:srgbClr val="00B0F0"/>
                </a:solidFill>
              </a:rPr>
              <a:t>Drop </a:t>
            </a:r>
            <a:r>
              <a:rPr lang="en-US" altLang="zh-CN" sz="800" dirty="0">
                <a:solidFill>
                  <a:srgbClr val="00B0F0"/>
                </a:solidFill>
              </a:rPr>
              <a:t>Prediabetes rows</a:t>
            </a:r>
          </a:p>
          <a:p>
            <a:r>
              <a:rPr lang="en-US" sz="800" dirty="0"/>
              <a:t>Dualism(2-&gt;1)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249040rows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2B6CC3-4619-4C22-B51A-A34DE0FBF4C7}"/>
              </a:ext>
            </a:extLst>
          </p:cNvPr>
          <p:cNvSpPr txBox="1"/>
          <p:nvPr/>
        </p:nvSpPr>
        <p:spPr>
          <a:xfrm>
            <a:off x="3364947" y="2842023"/>
            <a:ext cx="1042624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/>
              <a:t>Standardization</a:t>
            </a:r>
          </a:p>
          <a:p>
            <a:r>
              <a:rPr lang="en-US" altLang="zh-CN" sz="800" dirty="0"/>
              <a:t>Split for CV(K-Fold)</a:t>
            </a:r>
          </a:p>
          <a:p>
            <a:endParaRPr lang="en-US" sz="600" dirty="0"/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249040rows</a:t>
            </a:r>
            <a:endParaRPr lang="en-US" sz="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CC72B1-13F8-44C2-9501-80447AB5D6B9}"/>
              </a:ext>
            </a:extLst>
          </p:cNvPr>
          <p:cNvSpPr/>
          <p:nvPr/>
        </p:nvSpPr>
        <p:spPr>
          <a:xfrm>
            <a:off x="3280622" y="3067213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19D94-B09F-47E2-AC2E-D6F178244968}"/>
              </a:ext>
            </a:extLst>
          </p:cNvPr>
          <p:cNvSpPr txBox="1"/>
          <p:nvPr/>
        </p:nvSpPr>
        <p:spPr>
          <a:xfrm>
            <a:off x="4684651" y="2858346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Original dataset </a:t>
            </a:r>
          </a:p>
          <a:p>
            <a:r>
              <a:rPr lang="en-US" sz="800" dirty="0"/>
              <a:t>Column[Diabetes_012]: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Prediabetes</a:t>
            </a:r>
          </a:p>
          <a:p>
            <a:r>
              <a:rPr lang="en-US" sz="600" dirty="0"/>
              <a:t>2-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2D9F9-BAA3-4814-97A9-05BF44836A59}"/>
              </a:ext>
            </a:extLst>
          </p:cNvPr>
          <p:cNvSpPr txBox="1"/>
          <p:nvPr/>
        </p:nvSpPr>
        <p:spPr>
          <a:xfrm>
            <a:off x="6097412" y="2861733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>
                <a:solidFill>
                  <a:srgbClr val="00B0F0"/>
                </a:solidFill>
              </a:rPr>
              <a:t>Transform(2&amp;1-&gt;1)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Diabetes</a:t>
            </a:r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0A939-0047-4A4F-8EE1-D0D21E5D206D}"/>
              </a:ext>
            </a:extLst>
          </p:cNvPr>
          <p:cNvSpPr txBox="1"/>
          <p:nvPr/>
        </p:nvSpPr>
        <p:spPr>
          <a:xfrm>
            <a:off x="7514502" y="2858919"/>
            <a:ext cx="1035941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/>
              <a:t>Standardization</a:t>
            </a:r>
          </a:p>
          <a:p>
            <a:r>
              <a:rPr lang="en-US" altLang="zh-CN" sz="800" dirty="0"/>
              <a:t>Split for CV(K-Fold)</a:t>
            </a:r>
          </a:p>
          <a:p>
            <a:endParaRPr lang="en-US" sz="600" dirty="0"/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BA471E5-F302-4AFB-8C92-C71E11D91CB5}"/>
              </a:ext>
            </a:extLst>
          </p:cNvPr>
          <p:cNvSpPr/>
          <p:nvPr/>
        </p:nvSpPr>
        <p:spPr>
          <a:xfrm>
            <a:off x="7434188" y="3084109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8197-461C-4F1C-9878-043893007FE6}"/>
              </a:ext>
            </a:extLst>
          </p:cNvPr>
          <p:cNvSpPr/>
          <p:nvPr/>
        </p:nvSpPr>
        <p:spPr>
          <a:xfrm>
            <a:off x="6015329" y="3084109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8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521303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86144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4186144">
                  <a:extLst>
                    <a:ext uri="{9D8B030D-6E8A-4147-A177-3AD203B41FA5}">
                      <a16:colId xmlns:a16="http://schemas.microsoft.com/office/drawing/2014/main" val="2530626375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Method 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 (</a:t>
                      </a: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Drop 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Prediabetes rows)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Method B (</a:t>
                      </a: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 2&amp;1-&gt;1)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832773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Use Dataset A and B to run logistic regression</a:t>
            </a:r>
          </a:p>
          <a:p>
            <a:r>
              <a:rPr lang="en-US" dirty="0"/>
              <a:t>    </a:t>
            </a:r>
            <a:r>
              <a:rPr lang="en-US" sz="1000" dirty="0"/>
              <a:t>No Penalty/K-Fold=10/Solver=“sag”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6F52C-E790-4457-99C2-647E03BE1DFB}"/>
              </a:ext>
            </a:extLst>
          </p:cNvPr>
          <p:cNvSpPr txBox="1"/>
          <p:nvPr/>
        </p:nvSpPr>
        <p:spPr>
          <a:xfrm>
            <a:off x="2610852" y="3855930"/>
            <a:ext cx="460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Los  : B&lt;A (Dataset A is smaller than Dataset B)</a:t>
            </a:r>
          </a:p>
          <a:p>
            <a:r>
              <a:rPr lang="en-US" sz="1200" dirty="0"/>
              <a:t>Time: B&gt;A(Acceptable)</a:t>
            </a:r>
            <a:endParaRPr lang="en-US" sz="12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</a:rPr>
              <a:t>       </a:t>
            </a:r>
            <a:r>
              <a:rPr lang="en-US" sz="1200" b="1" dirty="0">
                <a:solidFill>
                  <a:srgbClr val="00B0F0"/>
                </a:solidFill>
                <a:latin typeface="Arial" panose="020B0604020202020204" pitchFamily="34" charset="0"/>
              </a:rPr>
              <a:t>Choose method B to simplify dataset</a:t>
            </a:r>
            <a:endParaRPr lang="en-US" sz="1200" b="1" dirty="0">
              <a:solidFill>
                <a:srgbClr val="00B0F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36E615-42E4-45B7-A418-93EB36078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803" y="1929063"/>
            <a:ext cx="4183392" cy="1674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8447DC-1D75-4623-A7AB-6434007C0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59" y="1942383"/>
            <a:ext cx="4198588" cy="1674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9F1AD6-0E0A-44A3-BFF2-B448DD6D1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660" y="3629840"/>
            <a:ext cx="4186144" cy="2996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293142-3E86-4DC3-AC8A-3DA243F035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9247" y="3629839"/>
            <a:ext cx="4170948" cy="2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1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38538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Los of train is stable(0.3198)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Los of train is stable(0.3198)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296860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 C</a:t>
            </a:r>
            <a:r>
              <a:rPr lang="zh-CN" altLang="en-US" dirty="0"/>
              <a:t>，</a:t>
            </a:r>
            <a:r>
              <a:rPr lang="en-US" altLang="zh-CN" dirty="0"/>
              <a:t>to see influence of C and method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C=1-91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/K-Fold=10/L1 Ratio=0.5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5CC28-6EE2-4F49-9AC6-1E66F267E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774" y="1937173"/>
            <a:ext cx="2758439" cy="1964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A2CFD-F199-43B6-9828-A207124D3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01" y="1937173"/>
            <a:ext cx="2758439" cy="1964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FDEB0-E7E8-4126-BFFE-B6DBD8067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72" y="1937172"/>
            <a:ext cx="2775375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456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2598</Words>
  <Application>Microsoft Office PowerPoint</Application>
  <PresentationFormat>On-screen Show (16:9)</PresentationFormat>
  <Paragraphs>599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Oswald</vt:lpstr>
      <vt:lpstr>Montserrat</vt:lpstr>
      <vt:lpstr>zeitung</vt:lpstr>
      <vt:lpstr>Source Sans Pro</vt:lpstr>
      <vt:lpstr>Arial</vt:lpstr>
      <vt:lpstr>Calibri</vt:lpstr>
      <vt:lpstr>Quince template</vt:lpstr>
      <vt:lpstr>DIABETES PRODECTION</vt:lpstr>
      <vt:lpstr>HELLO!</vt:lpstr>
      <vt:lpstr>INTRODUCTION</vt:lpstr>
      <vt:lpstr>INTRODUCTION</vt:lpstr>
      <vt:lpstr>Logistic Regression Model</vt:lpstr>
      <vt:lpstr>Logistic Regression Process Roadmap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PowerPoint Presentation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PowerPoint Presentation</vt:lpstr>
      <vt:lpstr>Model 1-Logistic Regression Process</vt:lpstr>
      <vt:lpstr>Logistic Regression Model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PRODECTION</dc:title>
  <cp:lastModifiedBy>liuchao09012021@outlook.com</cp:lastModifiedBy>
  <cp:revision>48</cp:revision>
  <dcterms:modified xsi:type="dcterms:W3CDTF">2021-11-23T02:04:26Z</dcterms:modified>
</cp:coreProperties>
</file>